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4" r:id="rId17"/>
    <p:sldId id="273" r:id="rId1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2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15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14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083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739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275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464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724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722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743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816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676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D123BAED-F270-4D56-A8A9-EEAA214D492E}" type="datetimeFigureOut">
              <a:rPr lang="es-CO" smtClean="0"/>
              <a:t>23/07/2021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328F41CD-D563-4174-97E2-F5C58936EB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76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67544" y="758952"/>
            <a:ext cx="8352928" cy="3566160"/>
          </a:xfrm>
        </p:spPr>
        <p:txBody>
          <a:bodyPr>
            <a:normAutofit/>
          </a:bodyPr>
          <a:lstStyle/>
          <a:p>
            <a:r>
              <a:rPr lang="es-ES_tradnl" sz="5400" dirty="0" smtClean="0">
                <a:latin typeface="Arial Black" pitchFamily="34" charset="0"/>
              </a:rPr>
              <a:t>CONDITIONAL TENSE</a:t>
            </a:r>
            <a:endParaRPr lang="es-CO" sz="5400" dirty="0">
              <a:latin typeface="Arial Black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latin typeface="Berlin Sans FB Demi" pitchFamily="34" charset="0"/>
              </a:rPr>
              <a:t>ZERO CONDITIONAL</a:t>
            </a:r>
            <a:endParaRPr lang="es-CO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1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Zero 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conditional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 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sentences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/>
            </a:r>
            <a:b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</a:b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s-CO" sz="2800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s-CO" sz="2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CO" sz="2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throw</a:t>
            </a:r>
            <a:r>
              <a:rPr lang="es-CO" sz="2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CO" sz="2800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ball</a:t>
            </a:r>
            <a:r>
              <a:rPr lang="es-CO" sz="2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CO" sz="2800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CO" sz="28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air, </a:t>
            </a:r>
          </a:p>
          <a:p>
            <a:pPr marL="0" indent="0">
              <a:buNone/>
            </a:pP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CO" i="1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</a:t>
            </a: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simple</a:t>
            </a:r>
            <a:r>
              <a:rPr lang="es-CO" sz="2000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36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2800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falls</a:t>
            </a:r>
            <a:r>
              <a:rPr lang="es-CO" sz="2800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</a:t>
            </a:r>
            <a:endParaRPr lang="es-CO" sz="2800" dirty="0" smtClean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</a:t>
            </a: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CO" i="1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</a:t>
            </a: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simple )</a:t>
            </a:r>
          </a:p>
        </p:txBody>
      </p:sp>
    </p:spTree>
    <p:extLst>
      <p:ext uri="{BB962C8B-B14F-4D97-AF65-F5344CB8AC3E}">
        <p14:creationId xmlns:p14="http://schemas.microsoft.com/office/powerpoint/2010/main" val="337422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>
                <a:latin typeface="Berlin Sans FB Demi" pitchFamily="34" charset="0"/>
              </a:rPr>
              <a:t>Zero </a:t>
            </a:r>
            <a:r>
              <a:rPr lang="es-ES_tradnl" dirty="0" err="1" smtClean="0">
                <a:latin typeface="Berlin Sans FB Demi" pitchFamily="34" charset="0"/>
              </a:rPr>
              <a:t>conditional</a:t>
            </a:r>
            <a:r>
              <a:rPr lang="es-ES_tradnl" dirty="0" smtClean="0">
                <a:latin typeface="Berlin Sans FB Demi" pitchFamily="34" charset="0"/>
              </a:rPr>
              <a:t> </a:t>
            </a:r>
            <a:r>
              <a:rPr lang="es-ES_tradnl" dirty="0" err="1" smtClean="0">
                <a:latin typeface="Berlin Sans FB Demi" pitchFamily="34" charset="0"/>
              </a:rPr>
              <a:t>sentences</a:t>
            </a:r>
            <a:r>
              <a:rPr lang="es-CO" dirty="0">
                <a:latin typeface="Berlin Sans FB Demi" pitchFamily="34" charset="0"/>
              </a:rPr>
              <a:t/>
            </a:r>
            <a:br>
              <a:rPr lang="es-CO" dirty="0">
                <a:latin typeface="Berlin Sans FB Demi" pitchFamily="34" charset="0"/>
              </a:rPr>
            </a:b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1988840"/>
            <a:ext cx="8065294" cy="3600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1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throw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ball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air,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falls</a:t>
            </a:r>
            <a:r>
              <a:rPr lang="es-CO" sz="31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1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</a:t>
            </a:r>
            <a:endParaRPr lang="es-CO" sz="3100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s-CO" sz="3100" u="sng" dirty="0" smtClean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u="sng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r>
              <a:rPr lang="es-CO" sz="30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hen</a:t>
            </a:r>
            <a:r>
              <a:rPr lang="es-CO" sz="30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throw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ball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air,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falls</a:t>
            </a:r>
            <a:r>
              <a:rPr lang="es-CO" sz="3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</a:t>
            </a:r>
            <a:endParaRPr lang="es-CO" sz="3000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s-CO" i="1" dirty="0" smtClean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water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gets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cold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28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b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freezes</a:t>
            </a:r>
            <a:endParaRPr lang="es-CO" sz="2800" b="1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s-CO" sz="2800" i="1" u="sng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28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water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gets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cold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r>
              <a:rPr lang="es-CO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freezes</a:t>
            </a:r>
            <a:endParaRPr lang="es-CO" sz="2800" i="1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22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lamada de nube 3"/>
          <p:cNvSpPr/>
          <p:nvPr/>
        </p:nvSpPr>
        <p:spPr>
          <a:xfrm>
            <a:off x="2339752" y="332656"/>
            <a:ext cx="4248472" cy="1944216"/>
          </a:xfrm>
          <a:prstGeom prst="cloudCallout">
            <a:avLst>
              <a:gd name="adj1" fmla="val -22439"/>
              <a:gd name="adj2" fmla="val 842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latin typeface="Bauhaus 93" panose="04030905020B02020C02" pitchFamily="82" charset="0"/>
              </a:rPr>
              <a:t>REMEMBER THAT…</a:t>
            </a:r>
            <a:endParaRPr lang="es-CO" sz="4000" dirty="0">
              <a:latin typeface="Bauhaus 93" panose="04030905020B02020C02" pitchFamily="8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95536" y="3717032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We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use </a:t>
            </a:r>
            <a:r>
              <a:rPr lang="es-CO" sz="2400" dirty="0" err="1" smtClean="0">
                <a:solidFill>
                  <a:srgbClr val="FF0000"/>
                </a:solidFill>
                <a:latin typeface="Book Antiqua" panose="02040602050305030304" pitchFamily="18" charset="0"/>
              </a:rPr>
              <a:t>if</a:t>
            </a:r>
            <a:r>
              <a:rPr lang="es-CO" sz="2400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or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FF0000"/>
                </a:solidFill>
                <a:latin typeface="Book Antiqua" panose="02040602050305030304" pitchFamily="18" charset="0"/>
              </a:rPr>
              <a:t>when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+ </a:t>
            </a:r>
            <a:r>
              <a:rPr lang="es-CO" sz="2400" dirty="0" err="1" smtClean="0">
                <a:solidFill>
                  <a:srgbClr val="C00000"/>
                </a:solidFill>
                <a:latin typeface="Book Antiqua" panose="02040602050305030304" pitchFamily="18" charset="0"/>
              </a:rPr>
              <a:t>present</a:t>
            </a:r>
            <a:r>
              <a:rPr lang="es-CO" sz="2400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simple 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+ </a:t>
            </a:r>
            <a:r>
              <a:rPr lang="es-CO" sz="2400" dirty="0" err="1" smtClean="0">
                <a:solidFill>
                  <a:srgbClr val="FF0000"/>
                </a:solidFill>
                <a:latin typeface="Book Antiqua" panose="02040602050305030304" pitchFamily="18" charset="0"/>
              </a:rPr>
              <a:t>present</a:t>
            </a:r>
            <a:r>
              <a:rPr lang="es-CO" sz="2400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 simple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for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zero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conditional</a:t>
            </a:r>
            <a:endParaRPr lang="es-CO" sz="2400" dirty="0" smtClean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endParaRPr lang="es-CO" sz="2400" dirty="0"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Zero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conditional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speaks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about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facts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and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statements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that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are </a:t>
            </a:r>
            <a:r>
              <a:rPr lang="es-CO" sz="2400" dirty="0" err="1" smtClean="0">
                <a:solidFill>
                  <a:srgbClr val="002060"/>
                </a:solidFill>
                <a:latin typeface="Book Antiqua" panose="02040602050305030304" pitchFamily="18" charset="0"/>
              </a:rPr>
              <a:t>always</a:t>
            </a:r>
            <a:r>
              <a:rPr lang="es-CO" sz="2400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 true.</a:t>
            </a:r>
            <a:endParaRPr lang="es-CO" sz="2400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>
                <a:latin typeface="Bauhaus 93" panose="04030905020B02020C02" pitchFamily="82" charset="0"/>
              </a:rPr>
              <a:t>LET’S PRACTICE</a:t>
            </a:r>
            <a:endParaRPr lang="es-CO" dirty="0">
              <a:latin typeface="Bauhaus 93" panose="04030905020B02020C02" pitchFamily="82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578075"/>
            <a:ext cx="2736304" cy="24488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60985" y="2335959"/>
            <a:ext cx="2907258" cy="29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Put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verbs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in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correct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form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:</a:t>
            </a:r>
            <a:endParaRPr lang="es-CO" sz="4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708920"/>
            <a:ext cx="8065294" cy="2592288"/>
          </a:xfrm>
        </p:spPr>
        <p:txBody>
          <a:bodyPr>
            <a:normAutofit/>
          </a:bodyPr>
          <a:lstStyle/>
          <a:p>
            <a:endParaRPr lang="es-CO" dirty="0" smtClean="0"/>
          </a:p>
          <a:p>
            <a:pPr marL="0" indent="0">
              <a:buNone/>
            </a:pPr>
            <a:r>
              <a:rPr lang="es-CO" dirty="0" err="1" smtClean="0">
                <a:latin typeface="Arial Black" panose="020B0A04020102020204" pitchFamily="34" charset="0"/>
              </a:rPr>
              <a:t>If</a:t>
            </a:r>
            <a:r>
              <a:rPr lang="es-CO" dirty="0" smtClean="0">
                <a:latin typeface="Arial Black" panose="020B0A04020102020204" pitchFamily="34" charset="0"/>
              </a:rPr>
              <a:t> Winter ______, </a:t>
            </a:r>
            <a:r>
              <a:rPr lang="es-CO" dirty="0" err="1" smtClean="0">
                <a:latin typeface="Arial Black" panose="020B0A04020102020204" pitchFamily="34" charset="0"/>
              </a:rPr>
              <a:t>the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temperatures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begin</a:t>
            </a:r>
            <a:r>
              <a:rPr lang="es-CO" dirty="0" smtClean="0">
                <a:latin typeface="Arial Black" panose="020B0A04020102020204" pitchFamily="34" charset="0"/>
              </a:rPr>
              <a:t> to </a:t>
            </a:r>
            <a:r>
              <a:rPr lang="es-CO" dirty="0" err="1" smtClean="0">
                <a:latin typeface="Arial Black" panose="020B0A04020102020204" pitchFamily="34" charset="0"/>
              </a:rPr>
              <a:t>rise</a:t>
            </a:r>
            <a:r>
              <a:rPr lang="es-CO" dirty="0" smtClean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Ends</a:t>
            </a: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End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endParaRPr lang="es-CO" dirty="0"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789040"/>
            <a:ext cx="3960440" cy="20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3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Put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verbs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in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correct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form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:</a:t>
            </a:r>
            <a:endParaRPr lang="es-CO" sz="4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708920"/>
            <a:ext cx="8065294" cy="2592288"/>
          </a:xfrm>
        </p:spPr>
        <p:txBody>
          <a:bodyPr>
            <a:normAutofit lnSpcReduction="10000"/>
          </a:bodyPr>
          <a:lstStyle/>
          <a:p>
            <a:endParaRPr lang="es-CO" dirty="0" smtClean="0"/>
          </a:p>
          <a:p>
            <a:pPr marL="0" indent="0">
              <a:buNone/>
            </a:pPr>
            <a:r>
              <a:rPr lang="es-CO" dirty="0" err="1" smtClean="0">
                <a:latin typeface="Arial Black" panose="020B0A04020102020204" pitchFamily="34" charset="0"/>
              </a:rPr>
              <a:t>When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spring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arrives</a:t>
            </a:r>
            <a:r>
              <a:rPr lang="es-CO" dirty="0" smtClean="0">
                <a:latin typeface="Arial Black" panose="020B0A04020102020204" pitchFamily="34" charset="0"/>
              </a:rPr>
              <a:t> , </a:t>
            </a:r>
            <a:r>
              <a:rPr lang="es-CO" dirty="0" err="1" smtClean="0">
                <a:latin typeface="Arial Black" panose="020B0A04020102020204" pitchFamily="34" charset="0"/>
              </a:rPr>
              <a:t>everything</a:t>
            </a:r>
            <a:r>
              <a:rPr lang="es-CO" dirty="0" smtClean="0">
                <a:latin typeface="Arial Black" panose="020B0A04020102020204" pitchFamily="34" charset="0"/>
              </a:rPr>
              <a:t> in </a:t>
            </a:r>
            <a:r>
              <a:rPr lang="es-CO" dirty="0" err="1" smtClean="0">
                <a:latin typeface="Arial Black" panose="020B0A04020102020204" pitchFamily="34" charset="0"/>
              </a:rPr>
              <a:t>the</a:t>
            </a:r>
            <a:r>
              <a:rPr lang="es-CO" dirty="0" smtClean="0">
                <a:latin typeface="Arial Black" panose="020B0A04020102020204" pitchFamily="34" charset="0"/>
              </a:rPr>
              <a:t>  </a:t>
            </a:r>
            <a:r>
              <a:rPr lang="es-CO" dirty="0" err="1" smtClean="0">
                <a:latin typeface="Arial Black" panose="020B0A04020102020204" pitchFamily="34" charset="0"/>
              </a:rPr>
              <a:t>garden</a:t>
            </a:r>
            <a:r>
              <a:rPr lang="es-CO" dirty="0" smtClean="0">
                <a:latin typeface="Arial Black" panose="020B0A04020102020204" pitchFamily="34" charset="0"/>
              </a:rPr>
              <a:t>_______ to </a:t>
            </a:r>
            <a:r>
              <a:rPr lang="es-CO" dirty="0" err="1" smtClean="0">
                <a:latin typeface="Arial Black" panose="020B0A04020102020204" pitchFamily="34" charset="0"/>
              </a:rPr>
              <a:t>grow</a:t>
            </a:r>
            <a:r>
              <a:rPr lang="es-CO" dirty="0" smtClean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starts</a:t>
            </a: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start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endParaRPr lang="es-CO" dirty="0"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861048"/>
            <a:ext cx="37444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Put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verbs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in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correct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rgbClr val="92D050"/>
                </a:solidFill>
                <a:latin typeface="Bauhaus 93" panose="04030905020B02020C02" pitchFamily="82" charset="0"/>
              </a:rPr>
              <a:t>form</a:t>
            </a:r>
            <a:r>
              <a:rPr lang="es-CO" sz="4400" dirty="0" smtClean="0">
                <a:solidFill>
                  <a:srgbClr val="92D050"/>
                </a:solidFill>
                <a:latin typeface="Bauhaus 93" panose="04030905020B02020C02" pitchFamily="82" charset="0"/>
              </a:rPr>
              <a:t> :</a:t>
            </a:r>
            <a:endParaRPr lang="es-CO" sz="4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708920"/>
            <a:ext cx="8065294" cy="2592288"/>
          </a:xfrm>
        </p:spPr>
        <p:txBody>
          <a:bodyPr>
            <a:normAutofit lnSpcReduction="10000"/>
          </a:bodyPr>
          <a:lstStyle/>
          <a:p>
            <a:endParaRPr lang="es-CO" dirty="0" smtClean="0"/>
          </a:p>
          <a:p>
            <a:pPr marL="0" indent="0">
              <a:buNone/>
            </a:pPr>
            <a:r>
              <a:rPr lang="es-CO" dirty="0" err="1" smtClean="0">
                <a:latin typeface="Arial Black" panose="020B0A04020102020204" pitchFamily="34" charset="0"/>
              </a:rPr>
              <a:t>When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summer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approaches</a:t>
            </a:r>
            <a:r>
              <a:rPr lang="es-CO" dirty="0" smtClean="0">
                <a:latin typeface="Arial Black" panose="020B0A04020102020204" pitchFamily="34" charset="0"/>
              </a:rPr>
              <a:t>, </a:t>
            </a:r>
            <a:r>
              <a:rPr lang="es-CO" dirty="0" err="1" smtClean="0">
                <a:latin typeface="Arial Black" panose="020B0A04020102020204" pitchFamily="34" charset="0"/>
              </a:rPr>
              <a:t>flowers</a:t>
            </a:r>
            <a:r>
              <a:rPr lang="es-CO" dirty="0" smtClean="0">
                <a:latin typeface="Arial Black" panose="020B0A04020102020204" pitchFamily="34" charset="0"/>
              </a:rPr>
              <a:t> _______ </a:t>
            </a:r>
            <a:r>
              <a:rPr lang="es-CO" dirty="0" err="1" smtClean="0">
                <a:latin typeface="Arial Black" panose="020B0A04020102020204" pitchFamily="34" charset="0"/>
              </a:rPr>
              <a:t>everywhere</a:t>
            </a:r>
            <a:r>
              <a:rPr lang="es-CO" dirty="0" smtClean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appears</a:t>
            </a: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appear</a:t>
            </a:r>
            <a:endParaRPr lang="es-CO" dirty="0"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645024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Put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verbs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in </a:t>
            </a:r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the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correct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s-CO" sz="4400" dirty="0" err="1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form</a:t>
            </a:r>
            <a:r>
              <a:rPr lang="es-CO" sz="4400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 :</a:t>
            </a:r>
            <a:endParaRPr lang="es-CO" sz="4400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708920"/>
            <a:ext cx="8065294" cy="2592288"/>
          </a:xfrm>
        </p:spPr>
        <p:txBody>
          <a:bodyPr>
            <a:normAutofit lnSpcReduction="10000"/>
          </a:bodyPr>
          <a:lstStyle/>
          <a:p>
            <a:endParaRPr lang="es-CO" dirty="0" smtClean="0"/>
          </a:p>
          <a:p>
            <a:pPr marL="0" indent="0">
              <a:buNone/>
            </a:pPr>
            <a:r>
              <a:rPr lang="es-CO" dirty="0" err="1" smtClean="0">
                <a:latin typeface="Arial Black" panose="020B0A04020102020204" pitchFamily="34" charset="0"/>
              </a:rPr>
              <a:t>When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summer</a:t>
            </a:r>
            <a:r>
              <a:rPr lang="es-CO" dirty="0" smtClean="0">
                <a:latin typeface="Arial Black" panose="020B0A04020102020204" pitchFamily="34" charset="0"/>
              </a:rPr>
              <a:t> _________ to </a:t>
            </a:r>
            <a:r>
              <a:rPr lang="es-CO" dirty="0" err="1" smtClean="0">
                <a:latin typeface="Arial Black" panose="020B0A04020102020204" pitchFamily="34" charset="0"/>
              </a:rPr>
              <a:t>autumn</a:t>
            </a:r>
            <a:r>
              <a:rPr lang="es-CO" dirty="0" smtClean="0">
                <a:latin typeface="Arial Black" panose="020B0A04020102020204" pitchFamily="34" charset="0"/>
              </a:rPr>
              <a:t>, </a:t>
            </a:r>
            <a:r>
              <a:rPr lang="es-CO" dirty="0" err="1" smtClean="0">
                <a:latin typeface="Arial Black" panose="020B0A04020102020204" pitchFamily="34" charset="0"/>
              </a:rPr>
              <a:t>trees</a:t>
            </a:r>
            <a:r>
              <a:rPr lang="es-CO" dirty="0" smtClean="0">
                <a:latin typeface="Arial Black" panose="020B0A04020102020204" pitchFamily="34" charset="0"/>
              </a:rPr>
              <a:t> produce </a:t>
            </a:r>
            <a:r>
              <a:rPr lang="es-CO" dirty="0" err="1" smtClean="0">
                <a:latin typeface="Arial Black" panose="020B0A04020102020204" pitchFamily="34" charset="0"/>
              </a:rPr>
              <a:t>their</a:t>
            </a: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fruits</a:t>
            </a:r>
            <a:r>
              <a:rPr lang="es-CO" dirty="0" smtClean="0">
                <a:latin typeface="Arial Black" panose="020B0A04020102020204" pitchFamily="34" charset="0"/>
              </a:rPr>
              <a:t>.</a:t>
            </a:r>
          </a:p>
          <a:p>
            <a:pPr marL="0" indent="0">
              <a:buNone/>
            </a:pP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changes</a:t>
            </a:r>
            <a:endParaRPr lang="es-CO" dirty="0" smtClean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latin typeface="Arial Black" panose="020B0A04020102020204" pitchFamily="34" charset="0"/>
              </a:rPr>
              <a:t> </a:t>
            </a:r>
            <a:r>
              <a:rPr lang="es-CO" dirty="0" err="1" smtClean="0">
                <a:latin typeface="Arial Black" panose="020B0A04020102020204" pitchFamily="34" charset="0"/>
              </a:rPr>
              <a:t>change</a:t>
            </a:r>
            <a:endParaRPr lang="es-CO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892872"/>
            <a:ext cx="381642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83568" y="188640"/>
            <a:ext cx="7920880" cy="1450757"/>
          </a:xfrm>
        </p:spPr>
        <p:txBody>
          <a:bodyPr/>
          <a:lstStyle/>
          <a:p>
            <a:pPr algn="ctr"/>
            <a:r>
              <a:rPr lang="es-CO" dirty="0" smtClean="0">
                <a:latin typeface="Bauhaus 93" panose="04030905020B02020C02" pitchFamily="82" charset="0"/>
              </a:rPr>
              <a:t>WHAT HAPPENS IF….. ?</a:t>
            </a:r>
            <a:endParaRPr lang="es-CO" dirty="0">
              <a:latin typeface="Bauhaus 93" panose="04030905020B02020C02" pitchFamily="82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2055289"/>
            <a:ext cx="1849480" cy="1840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96" y="3124833"/>
            <a:ext cx="1703787" cy="1613401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3515790" y="2974820"/>
            <a:ext cx="2409911" cy="7523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199" y="1996020"/>
            <a:ext cx="2373218" cy="251309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23996" y="5301208"/>
            <a:ext cx="768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err="1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mix </a:t>
            </a:r>
            <a:r>
              <a:rPr lang="es-CO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and red, </a:t>
            </a:r>
            <a:r>
              <a:rPr lang="es-CO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orange</a:t>
            </a:r>
            <a:r>
              <a:rPr lang="es-CO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s-CO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716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>
                <a:solidFill>
                  <a:srgbClr val="000000">
                    <a:lumMod val="75000"/>
                    <a:lumOff val="25000"/>
                  </a:srgbClr>
                </a:solidFill>
                <a:latin typeface="Bauhaus 93" panose="04030905020B02020C02" pitchFamily="82" charset="0"/>
              </a:rPr>
              <a:t>WHAT HAPPENS IF….. ?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988840"/>
            <a:ext cx="2520280" cy="23762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990225"/>
            <a:ext cx="2335395" cy="23762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99592" y="5877272"/>
            <a:ext cx="750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CO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CO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air, </a:t>
            </a:r>
            <a:r>
              <a:rPr lang="es-CO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falls</a:t>
            </a:r>
            <a:r>
              <a:rPr lang="es-CO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>
                <a:solidFill>
                  <a:srgbClr val="50B4C8"/>
                </a:solidFill>
                <a:latin typeface="Bauhaus 93" panose="04030905020B02020C02" pitchFamily="82" charset="0"/>
              </a:rPr>
              <a:t>WHAT HAPPENS IF….. ?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340403"/>
            <a:ext cx="2736304" cy="18753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340403"/>
            <a:ext cx="2880320" cy="187537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71600" y="5877272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err="1" smtClean="0">
                <a:solidFill>
                  <a:srgbClr val="00B050"/>
                </a:solidFill>
                <a:latin typeface="Bell MT" panose="02020503060305020303" pitchFamily="18" charset="0"/>
              </a:rPr>
              <a:t>If</a:t>
            </a:r>
            <a:r>
              <a:rPr lang="es-CO" sz="3600" dirty="0" smtClean="0"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latin typeface="Bell MT" panose="02020503060305020303" pitchFamily="18" charset="0"/>
              </a:rPr>
              <a:t>you</a:t>
            </a:r>
            <a:r>
              <a:rPr lang="es-CO" sz="3600" dirty="0" smtClean="0"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solidFill>
                  <a:srgbClr val="C00000"/>
                </a:solidFill>
                <a:latin typeface="Bell MT" panose="02020503060305020303" pitchFamily="18" charset="0"/>
              </a:rPr>
              <a:t>boil</a:t>
            </a:r>
            <a:r>
              <a:rPr lang="es-CO" sz="3600" dirty="0">
                <a:solidFill>
                  <a:srgbClr val="C00000"/>
                </a:solidFill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solidFill>
                  <a:srgbClr val="C00000"/>
                </a:solidFill>
                <a:latin typeface="Bell MT" panose="02020503060305020303" pitchFamily="18" charset="0"/>
              </a:rPr>
              <a:t>water</a:t>
            </a:r>
            <a:r>
              <a:rPr lang="es-CO" sz="3600" dirty="0" smtClean="0">
                <a:latin typeface="Bell MT" panose="02020503060305020303" pitchFamily="18" charset="0"/>
              </a:rPr>
              <a:t>, </a:t>
            </a:r>
            <a:r>
              <a:rPr lang="es-CO" sz="3600" dirty="0" err="1" smtClean="0">
                <a:latin typeface="Bell MT" panose="02020503060305020303" pitchFamily="18" charset="0"/>
              </a:rPr>
              <a:t>it</a:t>
            </a:r>
            <a:r>
              <a:rPr lang="es-CO" sz="3600" dirty="0" smtClean="0"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latin typeface="Bell MT" panose="02020503060305020303" pitchFamily="18" charset="0"/>
              </a:rPr>
              <a:t>turns</a:t>
            </a:r>
            <a:r>
              <a:rPr lang="es-CO" sz="3600" dirty="0" smtClean="0"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latin typeface="Bell MT" panose="02020503060305020303" pitchFamily="18" charset="0"/>
              </a:rPr>
              <a:t>into</a:t>
            </a:r>
            <a:r>
              <a:rPr lang="es-CO" sz="3600" dirty="0" smtClean="0">
                <a:latin typeface="Bell MT" panose="02020503060305020303" pitchFamily="18" charset="0"/>
              </a:rPr>
              <a:t> </a:t>
            </a:r>
            <a:r>
              <a:rPr lang="es-CO" sz="3600" dirty="0" err="1" smtClean="0">
                <a:latin typeface="Bell MT" panose="02020503060305020303" pitchFamily="18" charset="0"/>
              </a:rPr>
              <a:t>steam</a:t>
            </a:r>
            <a:endParaRPr lang="es-CO" sz="36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ZERO 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CONDITIONAL SENTENCES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/>
            </a:r>
            <a:b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</a:b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2800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 WE </a:t>
            </a:r>
            <a:r>
              <a:rPr lang="es-CO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MIX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YELLOW AND RED, WE </a:t>
            </a:r>
            <a:r>
              <a:rPr lang="es-CO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ORANGE</a:t>
            </a:r>
          </a:p>
          <a:p>
            <a:pPr marL="0" indent="0">
              <a:buNone/>
            </a:pPr>
            <a:endParaRPr lang="es-CO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YOU </a:t>
            </a:r>
            <a:r>
              <a:rPr lang="es-CO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THROW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BALL IN THE AIR, IT </a:t>
            </a:r>
            <a:r>
              <a:rPr lang="es-CO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FALLS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DOWN</a:t>
            </a:r>
          </a:p>
          <a:p>
            <a:pPr marL="0" indent="0">
              <a:buNone/>
            </a:pPr>
            <a:endParaRPr lang="es-CO" dirty="0" smtClean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YOU </a:t>
            </a:r>
            <a:r>
              <a:rPr lang="es-CO" dirty="0" smtClean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BOIL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WATER, IT </a:t>
            </a:r>
            <a:r>
              <a:rPr lang="es-CO" dirty="0" smtClean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TURNS INTO </a:t>
            </a: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STEAM.</a:t>
            </a:r>
            <a:endParaRPr lang="es-CO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80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GRAMMAR RULES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/>
            </a:r>
            <a:b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</a:b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 WE MIX YELLOW AND RED,</a:t>
            </a:r>
          </a:p>
          <a:p>
            <a:pPr marL="0" indent="0">
              <a:buNone/>
            </a:pPr>
            <a:r>
              <a:rPr lang="es-CO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</a:t>
            </a:r>
            <a:r>
              <a:rPr lang="es-CO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CO" i="1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CONDITION</a:t>
            </a:r>
            <a:r>
              <a:rPr lang="es-CO" sz="2000" i="1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)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36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GET ORANGE</a:t>
            </a:r>
          </a:p>
          <a:p>
            <a:pPr marL="0" indent="0">
              <a:buNone/>
            </a:pPr>
            <a:r>
              <a:rPr lang="es-CO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</a:t>
            </a:r>
            <a:r>
              <a:rPr lang="es-CO" i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(RESULT )</a:t>
            </a:r>
          </a:p>
        </p:txBody>
      </p:sp>
    </p:spTree>
    <p:extLst>
      <p:ext uri="{BB962C8B-B14F-4D97-AF65-F5344CB8AC3E}">
        <p14:creationId xmlns:p14="http://schemas.microsoft.com/office/powerpoint/2010/main" val="18153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GRAMMAR RULES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/>
            </a:r>
            <a:b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</a:b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es-CO" u="sng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THROW A BALL IN THE AIR, </a:t>
            </a:r>
          </a:p>
          <a:p>
            <a:pPr marL="0" indent="0">
              <a:buNone/>
            </a:pP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(CONDITION</a:t>
            </a:r>
            <a:r>
              <a:rPr lang="es-CO" sz="2000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)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36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800" u="sng" dirty="0" smtClean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FALLS DOWN</a:t>
            </a: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</a:t>
            </a:r>
            <a:r>
              <a:rPr lang="es-CO" i="1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(RESULT )</a:t>
            </a:r>
          </a:p>
        </p:txBody>
      </p:sp>
    </p:spTree>
    <p:extLst>
      <p:ext uri="{BB962C8B-B14F-4D97-AF65-F5344CB8AC3E}">
        <p14:creationId xmlns:p14="http://schemas.microsoft.com/office/powerpoint/2010/main" val="5211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u="sng" dirty="0" smtClean="0">
                <a:latin typeface="Berlin Sans FB Demi" pitchFamily="34" charset="0"/>
              </a:rPr>
              <a:t>GRAMMAR RULES</a:t>
            </a:r>
            <a:r>
              <a:rPr lang="es-CO" u="sng" dirty="0">
                <a:latin typeface="Berlin Sans FB Demi" pitchFamily="34" charset="0"/>
              </a:rPr>
              <a:t/>
            </a:r>
            <a:br>
              <a:rPr lang="es-CO" u="sng" dirty="0">
                <a:latin typeface="Berlin Sans FB Demi" pitchFamily="34" charset="0"/>
              </a:rPr>
            </a:br>
            <a:endParaRPr lang="es-CO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2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es-CO" sz="32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es-CO" sz="32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2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mix </a:t>
            </a:r>
            <a:r>
              <a:rPr lang="es-CO" sz="32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  <a:r>
              <a:rPr lang="es-CO" sz="32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red</a:t>
            </a:r>
            <a:r>
              <a:rPr lang="es-CO" sz="32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s-CO" sz="32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2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2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CO" sz="32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2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orange</a:t>
            </a:r>
            <a:r>
              <a:rPr lang="es-CO" sz="32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36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6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CO" sz="36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orange</a:t>
            </a:r>
            <a:r>
              <a:rPr lang="es-CO" sz="3600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es-CO" sz="3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mix </a:t>
            </a:r>
            <a:r>
              <a:rPr lang="es-CO" sz="36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  <a:r>
              <a:rPr lang="es-CO" sz="3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s-CO" sz="36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</a:t>
            </a:r>
            <a:r>
              <a:rPr lang="es-CO" sz="3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Flecha abajo 3"/>
          <p:cNvSpPr/>
          <p:nvPr/>
        </p:nvSpPr>
        <p:spPr>
          <a:xfrm>
            <a:off x="5940152" y="1912068"/>
            <a:ext cx="48463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95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Zero </a:t>
            </a:r>
            <a:r>
              <a:rPr lang="es-ES_tradnl" dirty="0" err="1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c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onditional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 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sentences</a:t>
            </a:r>
            <a: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/>
            </a:r>
            <a:br>
              <a:rPr lang="es-CO" dirty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</a:b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06" y="2492896"/>
            <a:ext cx="8065294" cy="309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r>
              <a:rPr lang="es-CO" sz="3600" u="sng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r>
              <a:rPr lang="es-CO" sz="3600" u="sng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es-CO" sz="3600" u="sng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600" u="sng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mix </a:t>
            </a:r>
            <a:r>
              <a:rPr lang="es-CO" sz="3600" u="sng" dirty="0" err="1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  <a:r>
              <a:rPr lang="es-CO" sz="3600" u="sng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red,</a:t>
            </a:r>
          </a:p>
          <a:p>
            <a:pPr marL="0" indent="0">
              <a:buNone/>
            </a:pPr>
            <a:r>
              <a:rPr lang="es-CO" dirty="0" smtClean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</a:t>
            </a:r>
            <a:r>
              <a:rPr lang="es-CO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CO" i="1" u="sng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</a:t>
            </a:r>
            <a:r>
              <a:rPr lang="es-CO" i="1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simple</a:t>
            </a:r>
            <a:r>
              <a:rPr lang="es-CO" sz="2000" i="1" u="sng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es-CO" sz="3600" u="sng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get</a:t>
            </a:r>
            <a:r>
              <a:rPr lang="es-CO" sz="3600" u="sng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3600" u="sng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orange</a:t>
            </a:r>
            <a:endParaRPr lang="es-CO" sz="3600" u="sng" dirty="0" smtClean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s-CO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</a:t>
            </a:r>
            <a:r>
              <a:rPr lang="es-CO" i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s-CO" i="1" dirty="0" err="1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</a:t>
            </a:r>
            <a:r>
              <a:rPr lang="es-CO" i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simple)</a:t>
            </a:r>
          </a:p>
        </p:txBody>
      </p:sp>
    </p:spTree>
    <p:extLst>
      <p:ext uri="{BB962C8B-B14F-4D97-AF65-F5344CB8AC3E}">
        <p14:creationId xmlns:p14="http://schemas.microsoft.com/office/powerpoint/2010/main" val="9712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a">
  <a:themeElements>
    <a:clrScheme name="Metropolitana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TM03457491[[fn=Metrópoli]]</Template>
  <TotalTime>242</TotalTime>
  <Words>381</Words>
  <Application>Microsoft Office PowerPoint</Application>
  <PresentationFormat>Presentación en pantalla (4:3)</PresentationFormat>
  <Paragraphs>79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Aharoni</vt:lpstr>
      <vt:lpstr>Arial</vt:lpstr>
      <vt:lpstr>Arial Black</vt:lpstr>
      <vt:lpstr>Bauhaus 93</vt:lpstr>
      <vt:lpstr>Bell MT</vt:lpstr>
      <vt:lpstr>Berlin Sans FB Demi</vt:lpstr>
      <vt:lpstr>Book Antiqua</vt:lpstr>
      <vt:lpstr>Calibri Light</vt:lpstr>
      <vt:lpstr>Wingdings</vt:lpstr>
      <vt:lpstr>Metropolitana</vt:lpstr>
      <vt:lpstr>CONDITIONAL TENSE</vt:lpstr>
      <vt:lpstr>WHAT HAPPENS IF….. ?</vt:lpstr>
      <vt:lpstr>WHAT HAPPENS IF….. ?</vt:lpstr>
      <vt:lpstr>WHAT HAPPENS IF….. ?</vt:lpstr>
      <vt:lpstr>ZERO CONDITIONAL SENTENCES </vt:lpstr>
      <vt:lpstr>GRAMMAR RULES </vt:lpstr>
      <vt:lpstr>GRAMMAR RULES </vt:lpstr>
      <vt:lpstr>GRAMMAR RULES </vt:lpstr>
      <vt:lpstr>Zero conditional sentences </vt:lpstr>
      <vt:lpstr>Zero conditional sentences </vt:lpstr>
      <vt:lpstr>Zero conditional sentences </vt:lpstr>
      <vt:lpstr>Presentación de PowerPoint</vt:lpstr>
      <vt:lpstr>LET’S PRACTICE</vt:lpstr>
      <vt:lpstr>Put the verbs in the correct form :</vt:lpstr>
      <vt:lpstr>Put the verbs in the correct form :</vt:lpstr>
      <vt:lpstr>Put the verbs in the correct form :</vt:lpstr>
      <vt:lpstr>Put the verbs in the correct form :</vt:lpstr>
    </vt:vector>
  </TitlesOfParts>
  <Company>SECRETARIA DE EDUCACION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TENSE</dc:title>
  <dc:creator>SALA DE PROFESORES</dc:creator>
  <cp:lastModifiedBy>USETST</cp:lastModifiedBy>
  <cp:revision>27</cp:revision>
  <dcterms:created xsi:type="dcterms:W3CDTF">2017-04-06T17:28:51Z</dcterms:created>
  <dcterms:modified xsi:type="dcterms:W3CDTF">2021-07-24T04:34:21Z</dcterms:modified>
</cp:coreProperties>
</file>